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2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7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8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6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5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9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1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2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1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7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DA1A-5527-4986-A1CF-335AE41EA28B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3A99-2443-4C19-B61D-16BF12BDD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5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Infectious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28, 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Defense Against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Response</a:t>
            </a:r>
          </a:p>
          <a:p>
            <a:pPr lvl="1"/>
            <a:r>
              <a:rPr lang="en-US" dirty="0" smtClean="0"/>
              <a:t>When nonspecific is overwhelmed</a:t>
            </a:r>
          </a:p>
          <a:p>
            <a:pPr lvl="1"/>
            <a:r>
              <a:rPr lang="en-US" dirty="0" smtClean="0"/>
              <a:t>Lymphocytes</a:t>
            </a:r>
          </a:p>
          <a:p>
            <a:pPr lvl="2"/>
            <a:r>
              <a:rPr lang="en-US" dirty="0" smtClean="0"/>
              <a:t>Type of white blood cell</a:t>
            </a:r>
            <a:endParaRPr lang="en-US" dirty="0"/>
          </a:p>
          <a:p>
            <a:pPr lvl="2"/>
            <a:r>
              <a:rPr lang="en-US" dirty="0" smtClean="0"/>
              <a:t>Travel through blood vessels or lymph vessels</a:t>
            </a:r>
          </a:p>
          <a:p>
            <a:pPr lvl="2"/>
            <a:r>
              <a:rPr lang="en-US" dirty="0" smtClean="0"/>
              <a:t>B cells</a:t>
            </a:r>
          </a:p>
          <a:p>
            <a:pPr lvl="3"/>
            <a:r>
              <a:rPr lang="en-US" dirty="0"/>
              <a:t>They enlarge, multiply, mutate into plasma cells, produce antibodies to destroy pathogen</a:t>
            </a:r>
          </a:p>
          <a:p>
            <a:pPr lvl="3"/>
            <a:r>
              <a:rPr lang="en-US" dirty="0"/>
              <a:t>Antibodies remain in blood stream in case of future </a:t>
            </a:r>
            <a:r>
              <a:rPr lang="en-US" dirty="0" smtClean="0"/>
              <a:t>attack</a:t>
            </a:r>
          </a:p>
        </p:txBody>
      </p:sp>
    </p:spTree>
    <p:extLst>
      <p:ext uri="{BB962C8B-B14F-4D97-AF65-F5344CB8AC3E}">
        <p14:creationId xmlns:p14="http://schemas.microsoft.com/office/powerpoint/2010/main" val="8351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Defense Against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Response</a:t>
            </a:r>
          </a:p>
          <a:p>
            <a:pPr lvl="1"/>
            <a:r>
              <a:rPr lang="en-US" dirty="0" smtClean="0"/>
              <a:t>Lymphocytes</a:t>
            </a:r>
          </a:p>
          <a:p>
            <a:pPr lvl="2"/>
            <a:r>
              <a:rPr lang="en-US" dirty="0" smtClean="0"/>
              <a:t>T Cells</a:t>
            </a:r>
          </a:p>
          <a:p>
            <a:pPr lvl="3"/>
            <a:r>
              <a:rPr lang="en-US" dirty="0" smtClean="0"/>
              <a:t>Killer cells</a:t>
            </a:r>
          </a:p>
          <a:p>
            <a:pPr lvl="4"/>
            <a:r>
              <a:rPr lang="en-US" dirty="0" smtClean="0"/>
              <a:t>Stimulated to multiply when presence of abnormal cells</a:t>
            </a:r>
          </a:p>
          <a:p>
            <a:pPr lvl="4"/>
            <a:r>
              <a:rPr lang="en-US" dirty="0" smtClean="0"/>
              <a:t>Attach and release toxins</a:t>
            </a:r>
            <a:endParaRPr lang="en-US" dirty="0"/>
          </a:p>
          <a:p>
            <a:pPr lvl="3"/>
            <a:r>
              <a:rPr lang="en-US" dirty="0" smtClean="0"/>
              <a:t>Helper cells</a:t>
            </a:r>
          </a:p>
          <a:p>
            <a:pPr lvl="4"/>
            <a:r>
              <a:rPr lang="en-US" dirty="0" smtClean="0"/>
              <a:t>Aid the activity of B cells and killer cells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of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nutrition</a:t>
            </a:r>
          </a:p>
          <a:p>
            <a:pPr lvl="1"/>
            <a:r>
              <a:rPr lang="en-US" dirty="0" smtClean="0"/>
              <a:t>Need adequate nutrients</a:t>
            </a:r>
          </a:p>
          <a:p>
            <a:r>
              <a:rPr lang="en-US" dirty="0" smtClean="0"/>
              <a:t>Over-exposure to ultraviolet 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on Report</a:t>
            </a:r>
          </a:p>
          <a:p>
            <a:r>
              <a:rPr lang="en-US" dirty="0" smtClean="0"/>
              <a:t>Health terms on page </a:t>
            </a:r>
            <a:r>
              <a:rPr lang="en-US" dirty="0" smtClean="0"/>
              <a:t>620 (9)</a:t>
            </a: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smtClean="0"/>
              <a:t>620 - 626</a:t>
            </a:r>
            <a:endParaRPr lang="en-US" dirty="0" smtClean="0"/>
          </a:p>
          <a:p>
            <a:r>
              <a:rPr lang="en-US" dirty="0" smtClean="0"/>
              <a:t>Review Questions </a:t>
            </a:r>
            <a:r>
              <a:rPr lang="en-US" smtClean="0"/>
              <a:t>on </a:t>
            </a:r>
            <a:r>
              <a:rPr lang="en-US" smtClean="0"/>
              <a:t>626, </a:t>
            </a:r>
            <a:r>
              <a:rPr lang="en-US" dirty="0" smtClean="0"/>
              <a:t>1 </a:t>
            </a:r>
            <a:r>
              <a:rPr lang="en-US" smtClean="0"/>
              <a:t>- </a:t>
            </a:r>
            <a:r>
              <a:rPr lang="en-US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Bacteria</a:t>
            </a:r>
          </a:p>
          <a:p>
            <a:pPr lvl="1"/>
            <a:r>
              <a:rPr lang="en-US" sz="1800" dirty="0" smtClean="0"/>
              <a:t>Abundant in air, soil, and water</a:t>
            </a:r>
          </a:p>
          <a:p>
            <a:pPr lvl="1"/>
            <a:r>
              <a:rPr lang="en-US" sz="1800" dirty="0" smtClean="0"/>
              <a:t>Disease occurs when a bacteria gets into body that is not normally present</a:t>
            </a:r>
          </a:p>
          <a:p>
            <a:pPr lvl="1"/>
            <a:r>
              <a:rPr lang="en-US" sz="1800" dirty="0" smtClean="0"/>
              <a:t>Multiply by cell division</a:t>
            </a:r>
          </a:p>
          <a:p>
            <a:pPr lvl="1"/>
            <a:r>
              <a:rPr lang="en-US" sz="1800" dirty="0" smtClean="0"/>
              <a:t>‘Friendly bacteria’ – assist in normal functions</a:t>
            </a:r>
            <a:endParaRPr lang="en-US" sz="1800" dirty="0"/>
          </a:p>
          <a:p>
            <a:r>
              <a:rPr lang="en-US" sz="2400" dirty="0" smtClean="0"/>
              <a:t>Viruses</a:t>
            </a:r>
          </a:p>
          <a:p>
            <a:pPr lvl="1"/>
            <a:r>
              <a:rPr lang="en-US" sz="1800" dirty="0" smtClean="0"/>
              <a:t>Not living cells – core of genetic material surrounded by protein shell</a:t>
            </a:r>
          </a:p>
          <a:p>
            <a:pPr lvl="1"/>
            <a:r>
              <a:rPr lang="en-US" sz="1800" dirty="0" smtClean="0"/>
              <a:t>Fully dependent on living cells for survival and reproduction</a:t>
            </a:r>
          </a:p>
          <a:p>
            <a:pPr lvl="1"/>
            <a:r>
              <a:rPr lang="en-US" sz="1800" dirty="0" smtClean="0"/>
              <a:t>Invade mammals, birds, reptiles, insects, plants and bacteria</a:t>
            </a:r>
          </a:p>
          <a:p>
            <a:pPr lvl="1"/>
            <a:r>
              <a:rPr lang="en-US" sz="1800" dirty="0" smtClean="0"/>
              <a:t>Highly specific</a:t>
            </a:r>
          </a:p>
          <a:p>
            <a:pPr lvl="1"/>
            <a:r>
              <a:rPr lang="en-US" sz="1800" dirty="0" smtClean="0"/>
              <a:t>Injects it’s genetic material into a living cell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8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Infectious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Rickettsia</a:t>
            </a:r>
          </a:p>
          <a:p>
            <a:pPr lvl="1"/>
            <a:r>
              <a:rPr lang="en-US" sz="1800" dirty="0" smtClean="0"/>
              <a:t>Resemble bacteria, but reproduce like a virus</a:t>
            </a:r>
          </a:p>
          <a:p>
            <a:pPr lvl="1"/>
            <a:r>
              <a:rPr lang="en-US" sz="1800" dirty="0" smtClean="0"/>
              <a:t>Most found in intestines of fleas, mice, ticks, and mites</a:t>
            </a:r>
          </a:p>
          <a:p>
            <a:pPr lvl="1"/>
            <a:r>
              <a:rPr lang="en-US" sz="1800" dirty="0" smtClean="0"/>
              <a:t>Spread to humans by bites or feces</a:t>
            </a:r>
            <a:endParaRPr lang="en-US" sz="1800" dirty="0"/>
          </a:p>
          <a:p>
            <a:r>
              <a:rPr lang="en-US" sz="2400" dirty="0" smtClean="0"/>
              <a:t>Protozoans</a:t>
            </a:r>
          </a:p>
          <a:p>
            <a:pPr lvl="1"/>
            <a:r>
              <a:rPr lang="en-US" sz="1800" dirty="0" smtClean="0"/>
              <a:t>Single-celled organisms larger than bacteria</a:t>
            </a:r>
          </a:p>
          <a:p>
            <a:pPr lvl="1"/>
            <a:r>
              <a:rPr lang="en-US" sz="1800" dirty="0" smtClean="0"/>
              <a:t>Most common in tropical regions w/ poor sanitation</a:t>
            </a:r>
            <a:endParaRPr lang="en-US" sz="1800" dirty="0"/>
          </a:p>
          <a:p>
            <a:r>
              <a:rPr lang="en-US" sz="2400" dirty="0" smtClean="0"/>
              <a:t>Fungi</a:t>
            </a:r>
          </a:p>
          <a:p>
            <a:pPr lvl="1"/>
            <a:r>
              <a:rPr lang="en-US" sz="1900" dirty="0" smtClean="0"/>
              <a:t>Cannot make their own food</a:t>
            </a:r>
          </a:p>
          <a:p>
            <a:pPr lvl="1"/>
            <a:r>
              <a:rPr lang="en-US" sz="1900" dirty="0" smtClean="0"/>
              <a:t>Prefer dark, damp environment</a:t>
            </a:r>
          </a:p>
          <a:p>
            <a:pPr lvl="1"/>
            <a:r>
              <a:rPr lang="en-US" sz="1900" dirty="0" smtClean="0"/>
              <a:t>Invade deep tissue of hair, nails, and skin and cause infections</a:t>
            </a:r>
          </a:p>
        </p:txBody>
      </p:sp>
    </p:spTree>
    <p:extLst>
      <p:ext uri="{BB962C8B-B14F-4D97-AF65-F5344CB8AC3E}">
        <p14:creationId xmlns:p14="http://schemas.microsoft.com/office/powerpoint/2010/main" val="17732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Infectious Diseases are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Direct contact</a:t>
            </a:r>
          </a:p>
          <a:p>
            <a:pPr lvl="2"/>
            <a:r>
              <a:rPr lang="en-US" dirty="0" smtClean="0"/>
              <a:t>Uninfected person contacts infected person</a:t>
            </a:r>
          </a:p>
          <a:p>
            <a:pPr lvl="2"/>
            <a:r>
              <a:rPr lang="en-US" dirty="0" smtClean="0"/>
              <a:t>Usually when body fluids mix</a:t>
            </a:r>
            <a:endParaRPr lang="en-US" dirty="0"/>
          </a:p>
          <a:p>
            <a:pPr lvl="1"/>
            <a:r>
              <a:rPr lang="en-US" dirty="0" smtClean="0"/>
              <a:t>Indirect contact</a:t>
            </a:r>
          </a:p>
          <a:p>
            <a:pPr lvl="2"/>
            <a:r>
              <a:rPr lang="en-US" dirty="0" smtClean="0"/>
              <a:t>Intake of bacteria or virus usually through inhalation</a:t>
            </a:r>
          </a:p>
          <a:p>
            <a:pPr lvl="2"/>
            <a:r>
              <a:rPr lang="en-US" dirty="0" smtClean="0"/>
              <a:t>Is in the air from an infected persons’ sneeze</a:t>
            </a:r>
            <a:r>
              <a:rPr lang="en-US" dirty="0"/>
              <a:t> </a:t>
            </a:r>
            <a:r>
              <a:rPr lang="en-US" dirty="0" smtClean="0"/>
              <a:t>or cough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Infectious Diseases are Spread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</a:p>
          <a:p>
            <a:pPr lvl="1"/>
            <a:r>
              <a:rPr lang="en-US" dirty="0" smtClean="0"/>
              <a:t>Bites from infected animals</a:t>
            </a:r>
          </a:p>
          <a:p>
            <a:pPr lvl="1"/>
            <a:r>
              <a:rPr lang="en-US" dirty="0" smtClean="0"/>
              <a:t>A blood sucker ingests blood from and infected person or animal</a:t>
            </a:r>
          </a:p>
          <a:p>
            <a:pPr lvl="2"/>
            <a:r>
              <a:rPr lang="en-US" dirty="0" smtClean="0"/>
              <a:t>Pathogens enter the bloodsucker</a:t>
            </a:r>
          </a:p>
          <a:p>
            <a:pPr lvl="2"/>
            <a:r>
              <a:rPr lang="en-US" dirty="0" smtClean="0"/>
              <a:t>Injects pathogens into uninfected person or animal when taking blood from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Infectious Diseases are Spread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Contaminated objects</a:t>
            </a:r>
          </a:p>
          <a:p>
            <a:pPr lvl="1"/>
            <a:r>
              <a:rPr lang="en-US" dirty="0" smtClean="0"/>
              <a:t>Using items of an infected person</a:t>
            </a:r>
          </a:p>
          <a:p>
            <a:pPr lvl="2"/>
            <a:r>
              <a:rPr lang="en-US" dirty="0" smtClean="0"/>
              <a:t>Eating utensils, water bottle, toothbrush (really?)</a:t>
            </a:r>
          </a:p>
          <a:p>
            <a:pPr lvl="2"/>
            <a:r>
              <a:rPr lang="en-US" dirty="0" smtClean="0"/>
              <a:t>Drug users sharing needles</a:t>
            </a:r>
            <a:endParaRPr lang="en-US" dirty="0"/>
          </a:p>
          <a:p>
            <a:r>
              <a:rPr lang="en-US" dirty="0" smtClean="0"/>
              <a:t>The Environment</a:t>
            </a:r>
          </a:p>
          <a:p>
            <a:pPr lvl="1"/>
            <a:r>
              <a:rPr lang="en-US" dirty="0" smtClean="0"/>
              <a:t>Food, water, and soil</a:t>
            </a:r>
          </a:p>
          <a:p>
            <a:pPr lvl="2"/>
            <a:r>
              <a:rPr lang="en-US" dirty="0" smtClean="0"/>
              <a:t>Careless disposal of waste</a:t>
            </a:r>
          </a:p>
          <a:p>
            <a:pPr lvl="2"/>
            <a:r>
              <a:rPr lang="en-US" dirty="0" smtClean="0"/>
              <a:t>Careless handling or preparation of food</a:t>
            </a:r>
          </a:p>
        </p:txBody>
      </p:sp>
    </p:spTree>
    <p:extLst>
      <p:ext uri="{BB962C8B-B14F-4D97-AF65-F5344CB8AC3E}">
        <p14:creationId xmlns:p14="http://schemas.microsoft.com/office/powerpoint/2010/main" val="44768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Defense Against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Immune response</a:t>
            </a:r>
          </a:p>
          <a:p>
            <a:pPr lvl="1"/>
            <a:r>
              <a:rPr lang="en-US" dirty="0" smtClean="0"/>
              <a:t>Body is constantly fighting intruders</a:t>
            </a:r>
          </a:p>
          <a:p>
            <a:pPr lvl="1"/>
            <a:r>
              <a:rPr lang="en-US" dirty="0" smtClean="0"/>
              <a:t>The innate immune system</a:t>
            </a:r>
          </a:p>
          <a:p>
            <a:pPr lvl="2"/>
            <a:r>
              <a:rPr lang="en-US" dirty="0" smtClean="0"/>
              <a:t>Nonspecific resistance</a:t>
            </a:r>
          </a:p>
          <a:p>
            <a:pPr lvl="1"/>
            <a:r>
              <a:rPr lang="en-US" dirty="0" smtClean="0"/>
              <a:t>The adaptive immune system</a:t>
            </a:r>
          </a:p>
          <a:p>
            <a:pPr lvl="2"/>
            <a:r>
              <a:rPr lang="en-US" dirty="0" smtClean="0"/>
              <a:t>Specific resistance</a:t>
            </a:r>
          </a:p>
          <a:p>
            <a:pPr lvl="2"/>
            <a:r>
              <a:rPr lang="en-US" dirty="0" smtClean="0"/>
              <a:t>They work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Defense Against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Nonspecific resistance</a:t>
            </a:r>
          </a:p>
          <a:p>
            <a:pPr lvl="1"/>
            <a:r>
              <a:rPr lang="en-US" dirty="0" smtClean="0"/>
              <a:t>Physical barriers</a:t>
            </a:r>
            <a:endParaRPr lang="en-US" dirty="0"/>
          </a:p>
          <a:p>
            <a:pPr lvl="2"/>
            <a:r>
              <a:rPr lang="en-US" dirty="0" smtClean="0"/>
              <a:t>Skin is the main barrier</a:t>
            </a:r>
          </a:p>
          <a:p>
            <a:pPr lvl="3"/>
            <a:r>
              <a:rPr lang="en-US" dirty="0" smtClean="0"/>
              <a:t>Prevents pathogens from entering</a:t>
            </a:r>
          </a:p>
          <a:p>
            <a:pPr lvl="2"/>
            <a:r>
              <a:rPr lang="en-US" dirty="0" smtClean="0"/>
              <a:t>Mucous membrane</a:t>
            </a:r>
          </a:p>
          <a:p>
            <a:pPr lvl="3"/>
            <a:r>
              <a:rPr lang="en-US" dirty="0" smtClean="0"/>
              <a:t>Traps pathogens</a:t>
            </a:r>
          </a:p>
          <a:p>
            <a:pPr lvl="3"/>
            <a:r>
              <a:rPr lang="en-US" dirty="0" smtClean="0"/>
              <a:t>Cilia trap and expel pathogens</a:t>
            </a:r>
          </a:p>
          <a:p>
            <a:pPr lvl="1"/>
            <a:r>
              <a:rPr lang="en-US" dirty="0" smtClean="0"/>
              <a:t>Chemical barriers</a:t>
            </a:r>
          </a:p>
          <a:p>
            <a:pPr lvl="2"/>
            <a:r>
              <a:rPr lang="en-US" dirty="0" smtClean="0"/>
              <a:t>Enzymes in tears and saliva</a:t>
            </a:r>
          </a:p>
          <a:p>
            <a:pPr lvl="2"/>
            <a:r>
              <a:rPr lang="en-US" dirty="0" smtClean="0"/>
              <a:t>Acidic juices in digestive system</a:t>
            </a:r>
          </a:p>
          <a:p>
            <a:pPr lvl="3"/>
            <a:r>
              <a:rPr lang="en-US" dirty="0" smtClean="0"/>
              <a:t>All destroy pathogens that enter</a:t>
            </a:r>
          </a:p>
        </p:txBody>
      </p:sp>
    </p:spTree>
    <p:extLst>
      <p:ext uri="{BB962C8B-B14F-4D97-AF65-F5344CB8AC3E}">
        <p14:creationId xmlns:p14="http://schemas.microsoft.com/office/powerpoint/2010/main" val="26567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Defense Against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Nonspecific resistance cont.</a:t>
            </a:r>
          </a:p>
          <a:p>
            <a:pPr lvl="1"/>
            <a:r>
              <a:rPr lang="en-US" dirty="0" smtClean="0"/>
              <a:t>Body cells</a:t>
            </a:r>
          </a:p>
          <a:p>
            <a:pPr lvl="2"/>
            <a:r>
              <a:rPr lang="en-US" dirty="0" smtClean="0"/>
              <a:t>Army of white blood cells that destroy pathogens</a:t>
            </a:r>
          </a:p>
          <a:p>
            <a:pPr lvl="1"/>
            <a:r>
              <a:rPr lang="en-US" dirty="0" smtClean="0"/>
              <a:t>Inflammatory response</a:t>
            </a:r>
          </a:p>
          <a:p>
            <a:pPr lvl="2"/>
            <a:r>
              <a:rPr lang="en-US" dirty="0" smtClean="0"/>
              <a:t>‘red alert’ if pathogens break through barriers</a:t>
            </a:r>
          </a:p>
          <a:p>
            <a:pPr lvl="2"/>
            <a:r>
              <a:rPr lang="en-US" dirty="0" smtClean="0"/>
              <a:t>Blood vessels dilate to allow more blood flow</a:t>
            </a:r>
          </a:p>
          <a:p>
            <a:pPr lvl="2"/>
            <a:r>
              <a:rPr lang="en-US" dirty="0" smtClean="0"/>
              <a:t>Allows phagocytes to leave blood, enter the body cells and fight to destroy pathogens</a:t>
            </a:r>
          </a:p>
          <a:p>
            <a:pPr lvl="2"/>
            <a:r>
              <a:rPr lang="en-US" dirty="0" smtClean="0"/>
              <a:t>Tissues are repaired after the destruction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533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Infectious Diseases</vt:lpstr>
      <vt:lpstr>Causes of Infectious Diseases</vt:lpstr>
      <vt:lpstr>Causes of Infectious Diseases</vt:lpstr>
      <vt:lpstr>How Infectious Diseases are Spread</vt:lpstr>
      <vt:lpstr>How Infectious Diseases are Spread</vt:lpstr>
      <vt:lpstr>How Infectious Diseases are Spread</vt:lpstr>
      <vt:lpstr>Body Defense Against ID</vt:lpstr>
      <vt:lpstr>Body Defense Against ID</vt:lpstr>
      <vt:lpstr>Body Defense Against ID</vt:lpstr>
      <vt:lpstr>Body Defense Against ID</vt:lpstr>
      <vt:lpstr>Body Defense Against ID</vt:lpstr>
      <vt:lpstr>Care of Immune System</vt:lpstr>
      <vt:lpstr>Homework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Geitner</dc:creator>
  <cp:lastModifiedBy>Eric Geitner</cp:lastModifiedBy>
  <cp:revision>14</cp:revision>
  <dcterms:created xsi:type="dcterms:W3CDTF">2015-04-14T11:54:38Z</dcterms:created>
  <dcterms:modified xsi:type="dcterms:W3CDTF">2019-05-14T15:45:40Z</dcterms:modified>
</cp:coreProperties>
</file>